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 Id="rId8" Target="../media/image42.jpeg" Type="http://schemas.openxmlformats.org/officeDocument/2006/relationships/image"/><Relationship Id="rId9" Target="../media/image4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alphaModFix amt="70000"/>
              </a:blip>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5756714" y="2424749"/>
            <a:ext cx="6774573"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ANALISIS DAN VISUALISASI DATA</a:t>
            </a:r>
          </a:p>
        </p:txBody>
      </p:sp>
      <p:sp>
        <p:nvSpPr>
          <p:cNvPr name="TextBox 12" id="12"/>
          <p:cNvSpPr txBox="true"/>
          <p:nvPr/>
        </p:nvSpPr>
        <p:spPr>
          <a:xfrm rot="0">
            <a:off x="5471449" y="3722370"/>
            <a:ext cx="7345101" cy="2766060"/>
          </a:xfrm>
          <a:prstGeom prst="rect">
            <a:avLst/>
          </a:prstGeom>
        </p:spPr>
        <p:txBody>
          <a:bodyPr anchor="t" rtlCol="false" tIns="0" lIns="0" bIns="0" rIns="0">
            <a:spAutoFit/>
          </a:bodyPr>
          <a:lstStyle/>
          <a:p>
            <a:pPr algn="ctr">
              <a:lnSpc>
                <a:spcPts val="5519"/>
              </a:lnSpc>
            </a:pPr>
            <a:r>
              <a:rPr lang="en-US" sz="3999" spc="55">
                <a:solidFill>
                  <a:srgbClr val="040506"/>
                </a:solidFill>
                <a:latin typeface="Archivo Black"/>
              </a:rPr>
              <a:t>APPLICATION OF TABLEAU IN VISUAL ANALYSIS DATA OF A US SUPERMARKET SALES</a:t>
            </a:r>
          </a:p>
        </p:txBody>
      </p:sp>
      <p:sp>
        <p:nvSpPr>
          <p:cNvPr name="TextBox 13" id="13"/>
          <p:cNvSpPr txBox="true"/>
          <p:nvPr/>
        </p:nvSpPr>
        <p:spPr>
          <a:xfrm rot="0">
            <a:off x="4191521" y="8018725"/>
            <a:ext cx="4748741"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JOHAN NAPITUPULU</a:t>
            </a:r>
          </a:p>
          <a:p>
            <a:pPr algn="ctr">
              <a:lnSpc>
                <a:spcPts val="3661"/>
              </a:lnSpc>
            </a:pPr>
            <a:r>
              <a:rPr lang="en-US" sz="2653" spc="140">
                <a:solidFill>
                  <a:srgbClr val="231F20"/>
                </a:solidFill>
                <a:latin typeface="Montserrat Classic Bold"/>
              </a:rPr>
              <a:t>082111633091</a:t>
            </a:r>
          </a:p>
        </p:txBody>
      </p:sp>
      <p:sp>
        <p:nvSpPr>
          <p:cNvPr name="TextBox 14" id="14"/>
          <p:cNvSpPr txBox="true"/>
          <p:nvPr/>
        </p:nvSpPr>
        <p:spPr>
          <a:xfrm rot="0">
            <a:off x="9347738" y="8018725"/>
            <a:ext cx="4748741" cy="901376"/>
          </a:xfrm>
          <a:prstGeom prst="rect">
            <a:avLst/>
          </a:prstGeom>
        </p:spPr>
        <p:txBody>
          <a:bodyPr anchor="t" rtlCol="false" tIns="0" lIns="0" bIns="0" rIns="0">
            <a:spAutoFit/>
          </a:bodyPr>
          <a:lstStyle/>
          <a:p>
            <a:pPr algn="ctr">
              <a:lnSpc>
                <a:spcPts val="3661"/>
              </a:lnSpc>
            </a:pPr>
            <a:r>
              <a:rPr lang="en-US" sz="2653" spc="140">
                <a:solidFill>
                  <a:srgbClr val="FFFFFF"/>
                </a:solidFill>
                <a:latin typeface="Montserrat Classic Bold"/>
              </a:rPr>
              <a:t>FERRY TRIWANTONO</a:t>
            </a:r>
          </a:p>
          <a:p>
            <a:pPr algn="ctr">
              <a:lnSpc>
                <a:spcPts val="3661"/>
              </a:lnSpc>
            </a:pPr>
            <a:r>
              <a:rPr lang="en-US" sz="2653" spc="140">
                <a:solidFill>
                  <a:srgbClr val="FFFFFF"/>
                </a:solidFill>
                <a:latin typeface="Montserrat Classic Bold"/>
              </a:rPr>
              <a:t>082111633094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327949" y="2490415"/>
            <a:ext cx="9632102" cy="5720529"/>
          </a:xfrm>
          <a:custGeom>
            <a:avLst/>
            <a:gdLst/>
            <a:ahLst/>
            <a:cxnLst/>
            <a:rect r="r" b="b" t="t" l="l"/>
            <a:pathLst>
              <a:path h="5720529" w="9632102">
                <a:moveTo>
                  <a:pt x="0" y="0"/>
                </a:moveTo>
                <a:lnTo>
                  <a:pt x="9632102" y="0"/>
                </a:lnTo>
                <a:lnTo>
                  <a:pt x="9632102" y="5720529"/>
                </a:lnTo>
                <a:lnTo>
                  <a:pt x="0" y="5720529"/>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SALES IN DIFFERENT MONTHS AND WORKING DAYS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TextBox 7" id="7"/>
          <p:cNvSpPr txBox="true"/>
          <p:nvPr/>
        </p:nvSpPr>
        <p:spPr>
          <a:xfrm rot="0">
            <a:off x="6121151" y="2617219"/>
            <a:ext cx="5325326" cy="89839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rPr>
              <a:t>CONCLUSION</a:t>
            </a:r>
          </a:p>
        </p:txBody>
      </p:sp>
      <p:sp>
        <p:nvSpPr>
          <p:cNvPr name="TextBox 8" id="8"/>
          <p:cNvSpPr txBox="true"/>
          <p:nvPr/>
        </p:nvSpPr>
        <p:spPr>
          <a:xfrm rot="0">
            <a:off x="6121151" y="3677027"/>
            <a:ext cx="11138149" cy="5124789"/>
          </a:xfrm>
          <a:prstGeom prst="rect">
            <a:avLst/>
          </a:prstGeom>
        </p:spPr>
        <p:txBody>
          <a:bodyPr anchor="t" rtlCol="false" tIns="0" lIns="0" bIns="0" rIns="0">
            <a:spAutoFit/>
          </a:bodyPr>
          <a:lstStyle/>
          <a:p>
            <a:pPr>
              <a:lnSpc>
                <a:spcPts val="3429"/>
              </a:lnSpc>
            </a:pPr>
            <a:r>
              <a:rPr lang="en-US" sz="2485" spc="243">
                <a:solidFill>
                  <a:srgbClr val="000000"/>
                </a:solidFill>
                <a:latin typeface="Montserrat Light"/>
              </a:rPr>
              <a:t>Secara ringkas, makalah ini utamanya mengkaji sistem visualisasi data penjualan dalam beberapa aspek berikut:(1) negara bagian terlaris dan kota-kota utamanya, (2) gambaran dasar negara bagian dengan kerugian terburuk, (3) penjualan dan keuntungan berbagai produk, (4) profil biaya berbagai produk, (5) penjualan dalam berbagai bulan dan hari kerja; Analisis ini memvisualisasikan volume penjualan, keuntungan, biaya, jam kerja, dan aspek lain dari operator supermarket, sehingga mereka dapat dengan mudah mencerminkan situasi operasi supermarket. Ini memudahkan pengambilan keputusan bagi manajer supermarket.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FOR WATCHING</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a:grpSpLocks noChangeAspect="true"/>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a:grpSpLocks noChangeAspect="true"/>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a:grpSpLocks noChangeAspect="true"/>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a:grpSpLocks noChangeAspect="true"/>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a:grpSpLocks noChangeAspect="true"/>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grpSp>
        <p:nvGrpSpPr>
          <p:cNvPr name="Group 30" id="30"/>
          <p:cNvGrpSpPr>
            <a:grpSpLocks noChangeAspect="true"/>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476250"/>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BORCELLE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4639713" y="5219405"/>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4188162" y="6258651"/>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Abstract</a:t>
            </a:r>
          </a:p>
        </p:txBody>
      </p:sp>
      <p:sp>
        <p:nvSpPr>
          <p:cNvPr name="TextBox 10" id="10"/>
          <p:cNvSpPr txBox="true"/>
          <p:nvPr/>
        </p:nvSpPr>
        <p:spPr>
          <a:xfrm rot="0">
            <a:off x="10523364" y="492810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10071814" y="5967352"/>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 &amp; Method</a:t>
            </a:r>
          </a:p>
        </p:txBody>
      </p:sp>
      <p:sp>
        <p:nvSpPr>
          <p:cNvPr name="TextBox 12" id="12"/>
          <p:cNvSpPr txBox="true"/>
          <p:nvPr/>
        </p:nvSpPr>
        <p:spPr>
          <a:xfrm rot="0">
            <a:off x="4591332" y="742287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3453102" y="8462122"/>
            <a:ext cx="421354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Visual Analysis of a US Supermarket Data</a:t>
            </a:r>
          </a:p>
        </p:txBody>
      </p:sp>
      <p:sp>
        <p:nvSpPr>
          <p:cNvPr name="TextBox 14" id="14"/>
          <p:cNvSpPr txBox="true"/>
          <p:nvPr/>
        </p:nvSpPr>
        <p:spPr>
          <a:xfrm rot="0">
            <a:off x="10523364" y="7800507"/>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0071814" y="8839752"/>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1028700" y="3600450"/>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460246" y="3999857"/>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950263" y="803081"/>
            <a:ext cx="15859325" cy="2258023"/>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3094928" y="3730705"/>
            <a:ext cx="7132181" cy="5850398"/>
          </a:xfrm>
          <a:prstGeom prst="rect">
            <a:avLst/>
          </a:prstGeom>
        </p:spPr>
        <p:txBody>
          <a:bodyPr anchor="t" rtlCol="false" tIns="0" lIns="0" bIns="0" rIns="0">
            <a:spAutoFit/>
          </a:bodyPr>
          <a:lstStyle/>
          <a:p>
            <a:pPr algn="just" marL="0" indent="0" lvl="0">
              <a:lnSpc>
                <a:spcPts val="3326"/>
              </a:lnSpc>
              <a:spcBef>
                <a:spcPct val="0"/>
              </a:spcBef>
            </a:pPr>
            <a:r>
              <a:rPr lang="en-US" sz="2410" spc="236">
                <a:solidFill>
                  <a:srgbClr val="231F20"/>
                </a:solidFill>
                <a:latin typeface="Montserrat Light"/>
              </a:rPr>
              <a:t>Di latar belakang data yang besar dan kompleks saat ini, data perlu diinterpretasikan dan diekspresikan dengan benar agar informasi dapat disampaikan lebih jelas. Dalam makalah ini, alat visualisasi yang kuat, Tableau, digunakan untuk melakukan analisis visual data penjualan online sebuah supermarket Amerika, hasilnya dapat membantu pemahaman situasi penjualan. Hal ini dapat lebih baik membantu pengambilan keputusan dan memberikan dukungan keputusan bagi manajer supermarket tersebut.</a:t>
            </a:r>
          </a:p>
        </p:txBody>
      </p:sp>
      <p:sp>
        <p:nvSpPr>
          <p:cNvPr name="TextBox 15" id="15"/>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507285" y="3729000"/>
            <a:ext cx="10464857" cy="5850398"/>
          </a:xfrm>
          <a:prstGeom prst="rect">
            <a:avLst/>
          </a:prstGeom>
        </p:spPr>
        <p:txBody>
          <a:bodyPr anchor="t" rtlCol="false" tIns="0" lIns="0" bIns="0" rIns="0">
            <a:spAutoFit/>
          </a:bodyPr>
          <a:lstStyle/>
          <a:p>
            <a:pPr algn="just" marL="0" indent="0" lvl="0">
              <a:lnSpc>
                <a:spcPts val="3326"/>
              </a:lnSpc>
              <a:spcBef>
                <a:spcPct val="0"/>
              </a:spcBef>
            </a:pPr>
            <a:r>
              <a:rPr lang="en-US" sz="2410" spc="236">
                <a:solidFill>
                  <a:srgbClr val="231F20"/>
                </a:solidFill>
                <a:latin typeface="Montserrat Light"/>
              </a:rPr>
              <a:t>Kumpulan data yang digunakan berasal dari Kaggle, dan itu adalah tentang online  orders of a US superstore from 2014-2018. Kemudian parameter utama yang akan digunakan adalah 'Order Date' merujuk kepada tanggal di mana seorang pelanggan melakukan pesanannya. Parameter 'State' dan 'City' mewakili negara bagian dan kota di Amerika Serikat, masing-masing. 'Category' adalah kategori ke mana setiap produk termasuk, sedangkan 'Sub-Category' adalah sub-kategori dari setiap kategori. Selain itu, ada tiga variabel dasar tentang penjualan. 'Sales' merujuk kepada Harga Jual setiap produk, 'Quantity' merujuk kepada jumlah kuantitas yang tersedia untuk produk tertentu, dan 'Profit' adalah keuntungan yang diperoleh dari setiap produk.</a:t>
            </a:r>
          </a:p>
        </p:txBody>
      </p:sp>
      <p:grpSp>
        <p:nvGrpSpPr>
          <p:cNvPr name="Group 7" id="7"/>
          <p:cNvGrpSpPr/>
          <p:nvPr/>
        </p:nvGrpSpPr>
        <p:grpSpPr>
          <a:xfrm rot="0">
            <a:off x="13944709" y="3767100"/>
            <a:ext cx="3314591" cy="3314591"/>
            <a:chOff x="0" y="0"/>
            <a:chExt cx="4872604" cy="4872604"/>
          </a:xfrm>
        </p:grpSpPr>
        <p:sp>
          <p:nvSpPr>
            <p:cNvPr name="Freeform 8" id="8"/>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9" id="9"/>
          <p:cNvGrpSpPr/>
          <p:nvPr/>
        </p:nvGrpSpPr>
        <p:grpSpPr>
          <a:xfrm rot="0">
            <a:off x="11352315" y="3790517"/>
            <a:ext cx="3314591" cy="3326378"/>
            <a:chOff x="0" y="0"/>
            <a:chExt cx="4872604" cy="4889931"/>
          </a:xfrm>
        </p:grpSpPr>
        <p:sp>
          <p:nvSpPr>
            <p:cNvPr name="Freeform 10" id="10"/>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1" id="11"/>
          <p:cNvGrpSpPr/>
          <p:nvPr/>
        </p:nvGrpSpPr>
        <p:grpSpPr>
          <a:xfrm rot="0">
            <a:off x="13919815" y="6360858"/>
            <a:ext cx="3314591" cy="3315573"/>
            <a:chOff x="0" y="0"/>
            <a:chExt cx="4872604" cy="4874047"/>
          </a:xfrm>
        </p:grpSpPr>
        <p:sp>
          <p:nvSpPr>
            <p:cNvPr name="Freeform 12" id="12"/>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3" id="13"/>
          <p:cNvGrpSpPr/>
          <p:nvPr/>
        </p:nvGrpSpPr>
        <p:grpSpPr>
          <a:xfrm rot="0">
            <a:off x="12249404" y="4641074"/>
            <a:ext cx="1520413" cy="15204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4840767" y="7268075"/>
            <a:ext cx="1522475" cy="152247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4818683" y="4641074"/>
            <a:ext cx="1566642" cy="156664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2506484" y="4921023"/>
            <a:ext cx="1006253" cy="960515"/>
          </a:xfrm>
          <a:custGeom>
            <a:avLst/>
            <a:gdLst/>
            <a:ahLst/>
            <a:cxnLst/>
            <a:rect r="r" b="b" t="t" l="l"/>
            <a:pathLst>
              <a:path h="960515" w="1006253">
                <a:moveTo>
                  <a:pt x="0" y="0"/>
                </a:moveTo>
                <a:lnTo>
                  <a:pt x="1006253" y="0"/>
                </a:lnTo>
                <a:lnTo>
                  <a:pt x="1006253" y="960514"/>
                </a:lnTo>
                <a:lnTo>
                  <a:pt x="0" y="960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5150549" y="4929535"/>
            <a:ext cx="902910" cy="916237"/>
          </a:xfrm>
          <a:custGeom>
            <a:avLst/>
            <a:gdLst/>
            <a:ahLst/>
            <a:cxnLst/>
            <a:rect r="r" b="b" t="t" l="l"/>
            <a:pathLst>
              <a:path h="916237" w="902910">
                <a:moveTo>
                  <a:pt x="0" y="0"/>
                </a:moveTo>
                <a:lnTo>
                  <a:pt x="902911" y="0"/>
                </a:lnTo>
                <a:lnTo>
                  <a:pt x="902911"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DATA AND METHOD</a:t>
            </a:r>
          </a:p>
        </p:txBody>
      </p:sp>
      <p:grpSp>
        <p:nvGrpSpPr>
          <p:cNvPr name="Group 25" id="25"/>
          <p:cNvGrpSpPr/>
          <p:nvPr/>
        </p:nvGrpSpPr>
        <p:grpSpPr>
          <a:xfrm rot="0">
            <a:off x="916860" y="3148979"/>
            <a:ext cx="5689104" cy="275488"/>
            <a:chOff x="0" y="0"/>
            <a:chExt cx="4519796" cy="218865"/>
          </a:xfrm>
        </p:grpSpPr>
        <p:sp>
          <p:nvSpPr>
            <p:cNvPr name="Freeform 26" id="26"/>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7" id="27"/>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8" id="28"/>
          <p:cNvGrpSpPr/>
          <p:nvPr/>
        </p:nvGrpSpPr>
        <p:grpSpPr>
          <a:xfrm rot="0">
            <a:off x="12085550" y="-131220"/>
            <a:ext cx="9534019" cy="1112295"/>
            <a:chOff x="0" y="0"/>
            <a:chExt cx="1876002" cy="218865"/>
          </a:xfrm>
        </p:grpSpPr>
        <p:sp>
          <p:nvSpPr>
            <p:cNvPr name="Freeform 29" id="2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0" id="30"/>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1" id="31"/>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15150549" y="7556365"/>
            <a:ext cx="902910" cy="902910"/>
          </a:xfrm>
          <a:custGeom>
            <a:avLst/>
            <a:gdLst/>
            <a:ahLst/>
            <a:cxnLst/>
            <a:rect r="r" b="b" t="t" l="l"/>
            <a:pathLst>
              <a:path h="902910" w="902910">
                <a:moveTo>
                  <a:pt x="0" y="0"/>
                </a:moveTo>
                <a:lnTo>
                  <a:pt x="902911" y="0"/>
                </a:lnTo>
                <a:lnTo>
                  <a:pt x="902911"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814541" y="4125311"/>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288369" y="4123972"/>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174096" y="5129662"/>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014016" y="3722678"/>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114897" y="41217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4588726" y="4120401"/>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4567689" y="471902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2661056" y="4741787"/>
            <a:ext cx="995393" cy="955577"/>
          </a:xfrm>
          <a:custGeom>
            <a:avLst/>
            <a:gdLst/>
            <a:ahLst/>
            <a:cxnLst/>
            <a:rect r="r" b="b" t="t" l="l"/>
            <a:pathLst>
              <a:path h="955577" w="995393">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418509" y="4719021"/>
            <a:ext cx="831541" cy="952807"/>
          </a:xfrm>
          <a:custGeom>
            <a:avLst/>
            <a:gdLst/>
            <a:ahLst/>
            <a:cxnLst/>
            <a:rect r="r" b="b" t="t" l="l"/>
            <a:pathLst>
              <a:path h="952807" w="831541">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584828" y="6496315"/>
            <a:ext cx="1986653" cy="22169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Best-Selling States and their Major Cities</a:t>
            </a:r>
          </a:p>
        </p:txBody>
      </p:sp>
      <p:sp>
        <p:nvSpPr>
          <p:cNvPr name="TextBox 32" id="32"/>
          <p:cNvSpPr txBox="true"/>
          <p:nvPr/>
        </p:nvSpPr>
        <p:spPr>
          <a:xfrm rot="0">
            <a:off x="1413303" y="1903167"/>
            <a:ext cx="11632356" cy="653746"/>
          </a:xfrm>
          <a:prstGeom prst="rect">
            <a:avLst/>
          </a:prstGeom>
        </p:spPr>
        <p:txBody>
          <a:bodyPr anchor="t" rtlCol="false" tIns="0" lIns="0" bIns="0" rIns="0">
            <a:spAutoFit/>
          </a:bodyPr>
          <a:lstStyle/>
          <a:p>
            <a:pPr algn="ctr">
              <a:lnSpc>
                <a:spcPts val="5385"/>
              </a:lnSpc>
            </a:pPr>
            <a:r>
              <a:rPr lang="en-US" sz="3902" spc="54">
                <a:solidFill>
                  <a:srgbClr val="040506"/>
                </a:solidFill>
                <a:latin typeface="Montserrat Classic"/>
              </a:rPr>
              <a:t>Visual Analysis of a US Supermarket Data</a:t>
            </a:r>
          </a:p>
        </p:txBody>
      </p:sp>
      <p:sp>
        <p:nvSpPr>
          <p:cNvPr name="TextBox 33" id="33"/>
          <p:cNvSpPr txBox="true"/>
          <p:nvPr/>
        </p:nvSpPr>
        <p:spPr>
          <a:xfrm rot="0">
            <a:off x="4171786" y="6716745"/>
            <a:ext cx="1986653" cy="26646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Basic Picture of the States with the Worst Losses</a:t>
            </a:r>
          </a:p>
        </p:txBody>
      </p:sp>
      <p:sp>
        <p:nvSpPr>
          <p:cNvPr name="TextBox 34" id="34"/>
          <p:cNvSpPr txBox="true"/>
          <p:nvPr/>
        </p:nvSpPr>
        <p:spPr>
          <a:xfrm rot="0">
            <a:off x="6915599" y="6716745"/>
            <a:ext cx="1986653" cy="176931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Sales and Profits of the Various Products</a:t>
            </a:r>
          </a:p>
        </p:txBody>
      </p:sp>
      <p:sp>
        <p:nvSpPr>
          <p:cNvPr name="TextBox 35" id="35"/>
          <p:cNvSpPr txBox="true"/>
          <p:nvPr/>
        </p:nvSpPr>
        <p:spPr>
          <a:xfrm rot="0">
            <a:off x="9339121" y="6720152"/>
            <a:ext cx="1986653" cy="176931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Cost Profile of the Various Products</a:t>
            </a:r>
          </a:p>
        </p:txBody>
      </p:sp>
      <p:sp>
        <p:nvSpPr>
          <p:cNvPr name="TextBox 36" id="36"/>
          <p:cNvSpPr txBox="true"/>
          <p:nvPr/>
        </p:nvSpPr>
        <p:spPr>
          <a:xfrm rot="0">
            <a:off x="12165426" y="6720152"/>
            <a:ext cx="1986653" cy="2664663"/>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Sales in Different Months and Working Days</a:t>
            </a:r>
          </a:p>
        </p:txBody>
      </p:sp>
      <p:sp>
        <p:nvSpPr>
          <p:cNvPr name="TextBox 37" id="37"/>
          <p:cNvSpPr txBox="true"/>
          <p:nvPr/>
        </p:nvSpPr>
        <p:spPr>
          <a:xfrm rot="0">
            <a:off x="14690230" y="6496315"/>
            <a:ext cx="1986653" cy="426288"/>
          </a:xfrm>
          <a:prstGeom prst="rect">
            <a:avLst/>
          </a:prstGeom>
        </p:spPr>
        <p:txBody>
          <a:bodyPr anchor="t" rtlCol="false" tIns="0" lIns="0" bIns="0" rIns="0">
            <a:spAutoFit/>
          </a:bodyPr>
          <a:lstStyle/>
          <a:p>
            <a:pPr algn="ctr">
              <a:lnSpc>
                <a:spcPts val="3591"/>
              </a:lnSpc>
            </a:pPr>
            <a:r>
              <a:rPr lang="en-US" sz="2602" spc="36">
                <a:solidFill>
                  <a:srgbClr val="040506"/>
                </a:solidFill>
                <a:latin typeface="Montserrat Classic"/>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620258" y="2375851"/>
            <a:ext cx="11047485" cy="6446888"/>
          </a:xfrm>
          <a:custGeom>
            <a:avLst/>
            <a:gdLst/>
            <a:ahLst/>
            <a:cxnLst/>
            <a:rect r="r" b="b" t="t" l="l"/>
            <a:pathLst>
              <a:path h="6446888" w="11047485">
                <a:moveTo>
                  <a:pt x="0" y="0"/>
                </a:moveTo>
                <a:lnTo>
                  <a:pt x="11047484" y="0"/>
                </a:lnTo>
                <a:lnTo>
                  <a:pt x="11047484" y="6446888"/>
                </a:lnTo>
                <a:lnTo>
                  <a:pt x="0" y="6446888"/>
                </a:lnTo>
                <a:lnTo>
                  <a:pt x="0" y="0"/>
                </a:lnTo>
                <a:close/>
              </a:path>
            </a:pathLst>
          </a:custGeom>
          <a:blipFill>
            <a:blip r:embed="rId3"/>
            <a:stretch>
              <a:fillRect l="0" t="0" r="0" b="0"/>
            </a:stretch>
          </a:blipFill>
        </p:spPr>
      </p:sp>
      <p:sp>
        <p:nvSpPr>
          <p:cNvPr name="TextBox 7" id="7"/>
          <p:cNvSpPr txBox="true"/>
          <p:nvPr/>
        </p:nvSpPr>
        <p:spPr>
          <a:xfrm rot="0">
            <a:off x="2810157" y="1443784"/>
            <a:ext cx="12686069" cy="571219"/>
          </a:xfrm>
          <a:prstGeom prst="rect">
            <a:avLst/>
          </a:prstGeom>
        </p:spPr>
        <p:txBody>
          <a:bodyPr anchor="t" rtlCol="false" tIns="0" lIns="0" bIns="0" rIns="0">
            <a:spAutoFit/>
          </a:bodyPr>
          <a:lstStyle/>
          <a:p>
            <a:pPr algn="ctr" marL="0" indent="0" lvl="0">
              <a:lnSpc>
                <a:spcPts val="4616"/>
              </a:lnSpc>
              <a:spcBef>
                <a:spcPct val="0"/>
              </a:spcBef>
            </a:pPr>
            <a:r>
              <a:rPr lang="en-US" sz="3345" spc="26">
                <a:solidFill>
                  <a:srgbClr val="010101"/>
                </a:solidFill>
                <a:latin typeface="Archivo Black"/>
              </a:rPr>
              <a:t>BEST-SELLING STATES AND THEIR MAJOR CITIES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729264" y="2478059"/>
            <a:ext cx="10829472" cy="6001518"/>
          </a:xfrm>
          <a:custGeom>
            <a:avLst/>
            <a:gdLst/>
            <a:ahLst/>
            <a:cxnLst/>
            <a:rect r="r" b="b" t="t" l="l"/>
            <a:pathLst>
              <a:path h="6001518" w="10829472">
                <a:moveTo>
                  <a:pt x="0" y="0"/>
                </a:moveTo>
                <a:lnTo>
                  <a:pt x="10829472" y="0"/>
                </a:lnTo>
                <a:lnTo>
                  <a:pt x="10829472" y="6001518"/>
                </a:lnTo>
                <a:lnTo>
                  <a:pt x="0" y="6001518"/>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BASIC PICTURE OF THE STATES WITH THE WORST LOSSES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081622" y="2186418"/>
            <a:ext cx="12124755" cy="6559654"/>
          </a:xfrm>
          <a:custGeom>
            <a:avLst/>
            <a:gdLst/>
            <a:ahLst/>
            <a:cxnLst/>
            <a:rect r="r" b="b" t="t" l="l"/>
            <a:pathLst>
              <a:path h="6559654" w="12124755">
                <a:moveTo>
                  <a:pt x="0" y="0"/>
                </a:moveTo>
                <a:lnTo>
                  <a:pt x="12124756" y="0"/>
                </a:lnTo>
                <a:lnTo>
                  <a:pt x="12124756" y="6559654"/>
                </a:lnTo>
                <a:lnTo>
                  <a:pt x="0" y="6559654"/>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SALES AND PROFITS OF THE VARIOUS PRODUCTS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674041" y="2162772"/>
            <a:ext cx="10939919" cy="6458687"/>
          </a:xfrm>
          <a:custGeom>
            <a:avLst/>
            <a:gdLst/>
            <a:ahLst/>
            <a:cxnLst/>
            <a:rect r="r" b="b" t="t" l="l"/>
            <a:pathLst>
              <a:path h="6458687" w="10939919">
                <a:moveTo>
                  <a:pt x="0" y="0"/>
                </a:moveTo>
                <a:lnTo>
                  <a:pt x="10939918" y="0"/>
                </a:lnTo>
                <a:lnTo>
                  <a:pt x="10939918" y="6458687"/>
                </a:lnTo>
                <a:lnTo>
                  <a:pt x="0" y="6458687"/>
                </a:lnTo>
                <a:lnTo>
                  <a:pt x="0" y="0"/>
                </a:lnTo>
                <a:close/>
              </a:path>
            </a:pathLst>
          </a:custGeom>
          <a:blipFill>
            <a:blip r:embed="rId3"/>
            <a:stretch>
              <a:fillRect l="0" t="0" r="0" b="0"/>
            </a:stretch>
          </a:blipFill>
        </p:spPr>
      </p:sp>
      <p:sp>
        <p:nvSpPr>
          <p:cNvPr name="TextBox 7" id="7"/>
          <p:cNvSpPr txBox="true"/>
          <p:nvPr/>
        </p:nvSpPr>
        <p:spPr>
          <a:xfrm rot="0">
            <a:off x="2810157" y="1453309"/>
            <a:ext cx="12686069" cy="504163"/>
          </a:xfrm>
          <a:prstGeom prst="rect">
            <a:avLst/>
          </a:prstGeom>
        </p:spPr>
        <p:txBody>
          <a:bodyPr anchor="t" rtlCol="false" tIns="0" lIns="0" bIns="0" rIns="0">
            <a:spAutoFit/>
          </a:bodyPr>
          <a:lstStyle/>
          <a:p>
            <a:pPr algn="ctr" marL="0" indent="0" lvl="0">
              <a:lnSpc>
                <a:spcPts val="4064"/>
              </a:lnSpc>
              <a:spcBef>
                <a:spcPct val="0"/>
              </a:spcBef>
            </a:pPr>
            <a:r>
              <a:rPr lang="en-US" sz="2945" spc="23">
                <a:solidFill>
                  <a:srgbClr val="010101"/>
                </a:solidFill>
                <a:latin typeface="Archivo Black"/>
              </a:rPr>
              <a:t>COST PROFILE OF THE VARIOUS 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DAFwHSmAFFQ</dc:identifier>
  <dcterms:modified xsi:type="dcterms:W3CDTF">2011-08-01T06:04:30Z</dcterms:modified>
  <cp:revision>1</cp:revision>
  <dc:title>Analisis dan Visualisasi Data</dc:title>
</cp:coreProperties>
</file>